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57" r:id="rId4"/>
    <p:sldId id="261" r:id="rId5"/>
    <p:sldId id="270" r:id="rId6"/>
    <p:sldId id="259" r:id="rId7"/>
    <p:sldId id="263" r:id="rId8"/>
    <p:sldId id="271" r:id="rId9"/>
    <p:sldId id="272" r:id="rId10"/>
    <p:sldId id="273" r:id="rId11"/>
    <p:sldId id="274" r:id="rId12"/>
    <p:sldId id="267" r:id="rId13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 rtlCol="0"/>
        <a:lstStyle/>
        <a:p>
          <a:pPr rtl="0"/>
          <a:endParaRPr lang="en-US"/>
        </a:p>
      </dgm:t>
    </dgm:pt>
    <dgm:pt modelId="{E4D23657-D1E8-4B22-974B-8DC90813F51B}">
      <dgm:prSet phldrT="[Text]"/>
      <dgm:spPr/>
      <dgm:t>
        <a:bodyPr rtlCol="0"/>
        <a:lstStyle/>
        <a:p>
          <a:pPr rtl="0"/>
          <a:r>
            <a:rPr lang="de-DE" noProof="0" dirty="0"/>
            <a:t>Lust</a:t>
          </a:r>
        </a:p>
      </dgm:t>
    </dgm:pt>
    <dgm:pt modelId="{89EF0911-2234-42D0-AEF3-7FADAFD12999}" type="par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529487B0-19AA-4AAC-8F83-CF2C113EB84D}" type="sib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EF034794-D109-40B6-8FA2-8971C3123AB6}">
      <dgm:prSet phldrT="[Text]"/>
      <dgm:spPr/>
      <dgm:t>
        <a:bodyPr rtlCol="0"/>
        <a:lstStyle/>
        <a:p>
          <a:pPr rtl="0"/>
          <a:r>
            <a:rPr lang="de-DE" noProof="0" dirty="0"/>
            <a:t>Bindung</a:t>
          </a:r>
        </a:p>
      </dgm:t>
    </dgm:pt>
    <dgm:pt modelId="{64D09C75-3D44-4CEF-9459-5C91DB44A9EA}" type="parTrans" cxnId="{80FF73C0-9BCD-436E-A85B-D6D7D322462C}">
      <dgm:prSet/>
      <dgm:spPr/>
      <dgm:t>
        <a:bodyPr rtlCol="0"/>
        <a:lstStyle/>
        <a:p>
          <a:pPr rtl="0"/>
          <a:endParaRPr lang="en-US"/>
        </a:p>
      </dgm:t>
    </dgm:pt>
    <dgm:pt modelId="{CDDFC891-FC62-4131-A642-2D94388BCCE2}" type="sibTrans" cxnId="{80FF73C0-9BCD-436E-A85B-D6D7D322462C}">
      <dgm:prSet/>
      <dgm:spPr/>
      <dgm:t>
        <a:bodyPr rtlCol="0"/>
        <a:lstStyle/>
        <a:p>
          <a:pPr rtl="0"/>
          <a:endParaRPr lang="en-US"/>
        </a:p>
      </dgm:t>
    </dgm:pt>
    <dgm:pt modelId="{15E11DBD-E9B5-4BCF-A56C-7AAE26CE30DC}">
      <dgm:prSet phldrT="[Text]"/>
      <dgm:spPr/>
      <dgm:t>
        <a:bodyPr rtlCol="0"/>
        <a:lstStyle/>
        <a:p>
          <a:pPr rtl="0"/>
          <a:r>
            <a:rPr lang="de-DE" noProof="0" dirty="0"/>
            <a:t>Orientierung</a:t>
          </a:r>
        </a:p>
      </dgm:t>
    </dgm:pt>
    <dgm:pt modelId="{B7B43D5B-12E9-44B1-B818-4B50F6AD3C0A}" type="par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329BDEDB-415B-4AB3-B964-E819D0C56DBB}" type="sib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778AA374-0E17-4AEA-8EB6-0C342D57D8D8}">
      <dgm:prSet phldrT="[Text]"/>
      <dgm:spPr/>
      <dgm:t>
        <a:bodyPr rtlCol="0"/>
        <a:lstStyle/>
        <a:p>
          <a:pPr rtl="0"/>
          <a:r>
            <a:rPr lang="de-DE" noProof="0" dirty="0"/>
            <a:t>Selbstwert</a:t>
          </a:r>
        </a:p>
      </dgm:t>
    </dgm:pt>
    <dgm:pt modelId="{5E28F01D-9664-415C-A0CD-EBFDAB29426C}" type="par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1A604594-E883-4DA9-8A2A-16DFACE8640A}" type="sib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</dgm:pt>
    <dgm:pt modelId="{01035298-0CF7-4145-8EE2-24DBFEAF33BB}" type="pres">
      <dgm:prSet presAssocID="{E4D23657-D1E8-4B22-974B-8DC90813F51B}" presName="composite" presStyleCnt="0"/>
      <dgm:spPr/>
    </dgm:pt>
    <dgm:pt modelId="{21E1F518-1190-4883-914B-1FB66E6D3A63}" type="pres">
      <dgm:prSet presAssocID="{E4D23657-D1E8-4B22-974B-8DC90813F51B}" presName="LShape" presStyleLbl="alignNode1" presStyleIdx="0" presStyleCnt="7"/>
      <dgm:spPr/>
    </dgm:pt>
    <dgm:pt modelId="{80B372F1-8EF3-4532-ACC6-E65E1D63ACA2}" type="pres">
      <dgm:prSet presAssocID="{E4D23657-D1E8-4B22-974B-8DC90813F51B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B746139E-4627-4CCC-9299-5653D77ED24D}" type="pres">
      <dgm:prSet presAssocID="{E4D23657-D1E8-4B22-974B-8DC90813F51B}" presName="Triangle" presStyleLbl="alignNode1" presStyleIdx="1" presStyleCnt="7"/>
      <dgm:spPr/>
    </dgm:pt>
    <dgm:pt modelId="{780BC64D-2F67-498A-99F6-7EB28080D705}" type="pres">
      <dgm:prSet presAssocID="{529487B0-19AA-4AAC-8F83-CF2C113EB84D}" presName="sibTrans" presStyleCnt="0"/>
      <dgm:spPr/>
    </dgm:pt>
    <dgm:pt modelId="{68E230FA-2656-4C78-B827-58AFD214F445}" type="pres">
      <dgm:prSet presAssocID="{529487B0-19AA-4AAC-8F83-CF2C113EB84D}" presName="space" presStyleCnt="0"/>
      <dgm:spPr/>
    </dgm:pt>
    <dgm:pt modelId="{B07824BD-C1CB-4098-8E38-D3E1F721DF31}" type="pres">
      <dgm:prSet presAssocID="{EF034794-D109-40B6-8FA2-8971C3123AB6}" presName="composite" presStyleCnt="0"/>
      <dgm:spPr/>
    </dgm:pt>
    <dgm:pt modelId="{85769F8C-5820-4CB5-B01D-69A648973D8F}" type="pres">
      <dgm:prSet presAssocID="{EF034794-D109-40B6-8FA2-8971C3123AB6}" presName="LShape" presStyleLbl="alignNode1" presStyleIdx="2" presStyleCnt="7"/>
      <dgm:spPr/>
    </dgm:pt>
    <dgm:pt modelId="{18F7A15A-3ED1-4A32-B700-36B8D6BBE441}" type="pres">
      <dgm:prSet presAssocID="{EF034794-D109-40B6-8FA2-8971C3123AB6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F6F2BEFC-1674-4E8D-98FF-DE4432BB887C}" type="pres">
      <dgm:prSet presAssocID="{EF034794-D109-40B6-8FA2-8971C3123AB6}" presName="Triangle" presStyleLbl="alignNode1" presStyleIdx="3" presStyleCnt="7"/>
      <dgm:spPr/>
    </dgm:pt>
    <dgm:pt modelId="{E26373E0-D095-405B-9F4A-CC7FBB5BEBD2}" type="pres">
      <dgm:prSet presAssocID="{CDDFC891-FC62-4131-A642-2D94388BCCE2}" presName="sibTrans" presStyleCnt="0"/>
      <dgm:spPr/>
    </dgm:pt>
    <dgm:pt modelId="{8B10941C-73F0-477C-9F3D-EB0A4525ACBE}" type="pres">
      <dgm:prSet presAssocID="{CDDFC891-FC62-4131-A642-2D94388BCCE2}" presName="space" presStyleCnt="0"/>
      <dgm:spPr/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4" presStyleCnt="7"/>
      <dgm:spPr/>
    </dgm:pt>
    <dgm:pt modelId="{F0124EB5-2136-46F3-B2F4-41A5196C24A0}" type="pres">
      <dgm:prSet presAssocID="{15E11DBD-E9B5-4BCF-A56C-7AAE26CE30DC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D5E82CFA-3F05-41CB-A66C-3A904CCE06CE}" type="pres">
      <dgm:prSet presAssocID="{15E11DBD-E9B5-4BCF-A56C-7AAE26CE30DC}" presName="Triangle" presStyleLbl="alignNode1" presStyleIdx="5" presStyleCnt="7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6" presStyleCnt="7"/>
      <dgm:spPr/>
    </dgm:pt>
    <dgm:pt modelId="{AFC6068B-131B-444D-AF53-A5A2A6DC9AE7}" type="pres">
      <dgm:prSet presAssocID="{778AA374-0E17-4AEA-8EB6-0C342D57D8D8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44D3C17-9BB9-4853-A637-BAE8CE37705E}" type="presOf" srcId="{EF034794-D109-40B6-8FA2-8971C3123AB6}" destId="{18F7A15A-3ED1-4A32-B700-36B8D6BBE441}" srcOrd="0" destOrd="0" presId="urn:microsoft.com/office/officeart/2009/3/layout/StepUpProcess"/>
    <dgm:cxn modelId="{B9285067-C906-4FDE-AAAC-9EE99F7669E3}" type="presOf" srcId="{E4D23657-D1E8-4B22-974B-8DC90813F51B}" destId="{80B372F1-8EF3-4532-ACC6-E65E1D63ACA2}" srcOrd="0" destOrd="0" presId="urn:microsoft.com/office/officeart/2009/3/layout/StepUpProcess"/>
    <dgm:cxn modelId="{6F55886F-2AC8-4F4F-B328-821CB3A2117B}" srcId="{41DDEAAE-DE55-45A3-A4F7-3874E0140D37}" destId="{778AA374-0E17-4AEA-8EB6-0C342D57D8D8}" srcOrd="3" destOrd="0" parTransId="{5E28F01D-9664-415C-A0CD-EBFDAB29426C}" sibTransId="{1A604594-E883-4DA9-8A2A-16DFACE8640A}"/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99F95D8E-A851-4953-A3C5-9BF7753ED9FA}" srcId="{41DDEAAE-DE55-45A3-A4F7-3874E0140D37}" destId="{E4D23657-D1E8-4B22-974B-8DC90813F51B}" srcOrd="0" destOrd="0" parTransId="{89EF0911-2234-42D0-AEF3-7FADAFD12999}" sibTransId="{529487B0-19AA-4AAC-8F83-CF2C113EB84D}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80FF73C0-9BCD-436E-A85B-D6D7D322462C}" srcId="{41DDEAAE-DE55-45A3-A4F7-3874E0140D37}" destId="{EF034794-D109-40B6-8FA2-8971C3123AB6}" srcOrd="1" destOrd="0" parTransId="{64D09C75-3D44-4CEF-9459-5C91DB44A9EA}" sibTransId="{CDDFC891-FC62-4131-A642-2D94388BCCE2}"/>
    <dgm:cxn modelId="{5E0737F0-6DE4-4885-BC59-82E10D617E50}" srcId="{41DDEAAE-DE55-45A3-A4F7-3874E0140D37}" destId="{15E11DBD-E9B5-4BCF-A56C-7AAE26CE30DC}" srcOrd="2" destOrd="0" parTransId="{B7B43D5B-12E9-44B1-B818-4B50F6AD3C0A}" sibTransId="{329BDEDB-415B-4AB3-B964-E819D0C56DBB}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D3BFF791-8D8E-4FBF-9F59-1FB887121875}" type="presParOf" srcId="{EB3CB291-E23A-4667-A32E-A640A76557A1}" destId="{01035298-0CF7-4145-8EE2-24DBFEAF33BB}" srcOrd="0" destOrd="0" presId="urn:microsoft.com/office/officeart/2009/3/layout/StepUpProcess"/>
    <dgm:cxn modelId="{AFA2BCAD-2F0B-4C3E-86A6-55A260AD16B0}" type="presParOf" srcId="{01035298-0CF7-4145-8EE2-24DBFEAF33BB}" destId="{21E1F518-1190-4883-914B-1FB66E6D3A63}" srcOrd="0" destOrd="0" presId="urn:microsoft.com/office/officeart/2009/3/layout/StepUpProcess"/>
    <dgm:cxn modelId="{AF2B8620-9DC0-4A87-9014-D45C2D1F8B38}" type="presParOf" srcId="{01035298-0CF7-4145-8EE2-24DBFEAF33BB}" destId="{80B372F1-8EF3-4532-ACC6-E65E1D63ACA2}" srcOrd="1" destOrd="0" presId="urn:microsoft.com/office/officeart/2009/3/layout/StepUpProcess"/>
    <dgm:cxn modelId="{4AA5420E-C2A1-4D24-A1DA-DA9E7976427D}" type="presParOf" srcId="{01035298-0CF7-4145-8EE2-24DBFEAF33BB}" destId="{B746139E-4627-4CCC-9299-5653D77ED24D}" srcOrd="2" destOrd="0" presId="urn:microsoft.com/office/officeart/2009/3/layout/StepUpProcess"/>
    <dgm:cxn modelId="{C3204B2A-D9EE-439E-BA61-A2C860BFF519}" type="presParOf" srcId="{EB3CB291-E23A-4667-A32E-A640A76557A1}" destId="{780BC64D-2F67-498A-99F6-7EB28080D705}" srcOrd="1" destOrd="0" presId="urn:microsoft.com/office/officeart/2009/3/layout/StepUpProcess"/>
    <dgm:cxn modelId="{49AEC91A-7C1D-4222-94BA-4D738F2D6C79}" type="presParOf" srcId="{780BC64D-2F67-498A-99F6-7EB28080D705}" destId="{68E230FA-2656-4C78-B827-58AFD214F445}" srcOrd="0" destOrd="0" presId="urn:microsoft.com/office/officeart/2009/3/layout/StepUpProcess"/>
    <dgm:cxn modelId="{B3ADA2AF-BE62-4C22-84A1-F4C5043918A4}" type="presParOf" srcId="{EB3CB291-E23A-4667-A32E-A640A76557A1}" destId="{B07824BD-C1CB-4098-8E38-D3E1F721DF31}" srcOrd="2" destOrd="0" presId="urn:microsoft.com/office/officeart/2009/3/layout/StepUpProcess"/>
    <dgm:cxn modelId="{D55AC698-F4A8-404D-94F4-78DB0A0637AF}" type="presParOf" srcId="{B07824BD-C1CB-4098-8E38-D3E1F721DF31}" destId="{85769F8C-5820-4CB5-B01D-69A648973D8F}" srcOrd="0" destOrd="0" presId="urn:microsoft.com/office/officeart/2009/3/layout/StepUpProcess"/>
    <dgm:cxn modelId="{6DF3D3A6-F203-4587-9E47-85B7CF8CB3D6}" type="presParOf" srcId="{B07824BD-C1CB-4098-8E38-D3E1F721DF31}" destId="{18F7A15A-3ED1-4A32-B700-36B8D6BBE441}" srcOrd="1" destOrd="0" presId="urn:microsoft.com/office/officeart/2009/3/layout/StepUpProcess"/>
    <dgm:cxn modelId="{B0900791-DD10-486B-8501-E09AD6094101}" type="presParOf" srcId="{B07824BD-C1CB-4098-8E38-D3E1F721DF31}" destId="{F6F2BEFC-1674-4E8D-98FF-DE4432BB887C}" srcOrd="2" destOrd="0" presId="urn:microsoft.com/office/officeart/2009/3/layout/StepUpProcess"/>
    <dgm:cxn modelId="{3EE6A66E-230B-46C6-B833-F1FB7D9677BB}" type="presParOf" srcId="{EB3CB291-E23A-4667-A32E-A640A76557A1}" destId="{E26373E0-D095-405B-9F4A-CC7FBB5BEBD2}" srcOrd="3" destOrd="0" presId="urn:microsoft.com/office/officeart/2009/3/layout/StepUpProcess"/>
    <dgm:cxn modelId="{3C46AB4C-8FD6-4F18-89B0-206793A671D9}" type="presParOf" srcId="{E26373E0-D095-405B-9F4A-CC7FBB5BEBD2}" destId="{8B10941C-73F0-477C-9F3D-EB0A4525ACBE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4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5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6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1F518-1190-4883-914B-1FB66E6D3A63}">
      <dsp:nvSpPr>
        <dsp:cNvPr id="0" name=""/>
        <dsp:cNvSpPr/>
      </dsp:nvSpPr>
      <dsp:spPr>
        <a:xfrm rot="5400000">
          <a:off x="437722" y="1548684"/>
          <a:ext cx="1303150" cy="216841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72F1-8EF3-4532-ACC6-E65E1D63ACA2}">
      <dsp:nvSpPr>
        <dsp:cNvPr id="0" name=""/>
        <dsp:cNvSpPr/>
      </dsp:nvSpPr>
      <dsp:spPr>
        <a:xfrm>
          <a:off x="220193" y="2196572"/>
          <a:ext cx="1957655" cy="17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rtlCol="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noProof="0" dirty="0"/>
            <a:t>Lust</a:t>
          </a:r>
        </a:p>
      </dsp:txBody>
      <dsp:txXfrm>
        <a:off x="220193" y="2196572"/>
        <a:ext cx="1957655" cy="1716000"/>
      </dsp:txXfrm>
    </dsp:sp>
    <dsp:sp modelId="{B746139E-4627-4CCC-9299-5653D77ED24D}">
      <dsp:nvSpPr>
        <dsp:cNvPr id="0" name=""/>
        <dsp:cNvSpPr/>
      </dsp:nvSpPr>
      <dsp:spPr>
        <a:xfrm>
          <a:off x="1808480" y="1389043"/>
          <a:ext cx="369369" cy="36936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69F8C-5820-4CB5-B01D-69A648973D8F}">
      <dsp:nvSpPr>
        <dsp:cNvPr id="0" name=""/>
        <dsp:cNvSpPr/>
      </dsp:nvSpPr>
      <dsp:spPr>
        <a:xfrm rot="5400000">
          <a:off x="2834275" y="955654"/>
          <a:ext cx="1303150" cy="216841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A15A-3ED1-4A32-B700-36B8D6BBE441}">
      <dsp:nvSpPr>
        <dsp:cNvPr id="0" name=""/>
        <dsp:cNvSpPr/>
      </dsp:nvSpPr>
      <dsp:spPr>
        <a:xfrm>
          <a:off x="2616746" y="1603543"/>
          <a:ext cx="1957655" cy="17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rtlCol="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noProof="0" dirty="0"/>
            <a:t>Bindung</a:t>
          </a:r>
        </a:p>
      </dsp:txBody>
      <dsp:txXfrm>
        <a:off x="2616746" y="1603543"/>
        <a:ext cx="1957655" cy="1716000"/>
      </dsp:txXfrm>
    </dsp:sp>
    <dsp:sp modelId="{F6F2BEFC-1674-4E8D-98FF-DE4432BB887C}">
      <dsp:nvSpPr>
        <dsp:cNvPr id="0" name=""/>
        <dsp:cNvSpPr/>
      </dsp:nvSpPr>
      <dsp:spPr>
        <a:xfrm>
          <a:off x="4205033" y="796013"/>
          <a:ext cx="369369" cy="36936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67CF4-39ED-4CC8-A27F-E45EA5D3AC44}">
      <dsp:nvSpPr>
        <dsp:cNvPr id="0" name=""/>
        <dsp:cNvSpPr/>
      </dsp:nvSpPr>
      <dsp:spPr>
        <a:xfrm rot="5400000">
          <a:off x="5230828" y="362625"/>
          <a:ext cx="1303150" cy="2168413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5013300" y="1010513"/>
          <a:ext cx="1957655" cy="17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rtlCol="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noProof="0" dirty="0"/>
            <a:t>Orientierung</a:t>
          </a:r>
        </a:p>
      </dsp:txBody>
      <dsp:txXfrm>
        <a:off x="5013300" y="1010513"/>
        <a:ext cx="1957655" cy="1716000"/>
      </dsp:txXfrm>
    </dsp:sp>
    <dsp:sp modelId="{D5E82CFA-3F05-41CB-A66C-3A904CCE06CE}">
      <dsp:nvSpPr>
        <dsp:cNvPr id="0" name=""/>
        <dsp:cNvSpPr/>
      </dsp:nvSpPr>
      <dsp:spPr>
        <a:xfrm>
          <a:off x="6601587" y="202984"/>
          <a:ext cx="369369" cy="369369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7627381" y="-230404"/>
          <a:ext cx="1303150" cy="2168413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7409853" y="417484"/>
          <a:ext cx="1957655" cy="17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rtlCol="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noProof="0" dirty="0"/>
            <a:t>Selbstwert</a:t>
          </a:r>
        </a:p>
      </dsp:txBody>
      <dsp:txXfrm>
        <a:off x="7409853" y="417484"/>
        <a:ext cx="1957655" cy="17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3E922E9F-0F72-482C-9C67-90759E1108B3}" type="datetime1">
              <a:rPr lang="de-DE" smtClean="0"/>
              <a:t>25.03.2025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de-DE" smtClean="0"/>
              <a:pPr algn="r" rt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35EFE3CE-AA4A-4E8E-953C-E13C23B407D1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dirty="0"/>
              <a:t>Textmasterformat durch Klicken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935E2820-AFE1-45FA-949E-17BDB534E1D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7FA6A2-9CDE-3003-C90F-BC9E62E6C3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3E2898E-F326-99DE-A40B-D2FB3E1E95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1655E7D-56FE-2BEB-81D7-7EDBAD6EBF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F082F8C-78E5-BEA7-5962-03A8C8D540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5424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341F5-0C8C-1A0C-2B35-436E903391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CAE8CA1-CFD5-4B81-4A29-4F9D9AF712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62DEB32-B0B2-8B79-2FA5-BD46478610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4D81C8-A0E1-D530-E0C9-A74B7A14B1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de-DE" smtClean="0"/>
              <a:pPr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31975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de-DE" smtClean="0"/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2513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11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2648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143DA8-03F2-1EDE-51CD-56D4220754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80A0A3F-847F-644F-FC9A-188F2B4368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8CF0AD6-74F2-AA42-9B27-A79E081CA6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51D961-6F45-53C8-8A86-DDB76E3706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2895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5701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6194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017CB2-1243-1A6D-F91D-4E95224DB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828DBDE-BA45-92EE-5E15-23462AC3F6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7FBE66BF-FCBD-CAB3-C67B-13893C4A34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B5CEBA-1719-90E4-F7B5-C43F877BC1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2979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DF336-B681-98DC-5E8A-D2A25FC76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8283F76-845D-4F06-AE9F-2603E90A26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F5BC4F2-367A-621A-3056-265E9D1A90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634713-27B8-DEA7-8981-220298304C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7644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B31F570-5DBA-4E8D-B8FF-F622D85D4DC4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2F2FE7A-648C-449E-AC85-821C78C0E5C1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99649C6-1FA0-4B33-922C-223E75E3E8E2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B7F9116-4B8F-44EB-900F-DD76F124B821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E21A0D7-5140-49B4-BD4F-A0E9CE54F975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418D24F-4B0A-4059-9FAD-49091C51492F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16DE3FC-9D2C-4946-A985-DCD0C6F025C7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F41207D-F407-49FC-997B-58689670CBEF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67E22C7-7ECD-4C4D-87EC-90460115B84F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88850F1-C6B6-4C05-BD20-1D3180DD847F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sp>
        <p:nvSpPr>
          <p:cNvPr id="3" name="Bildplatzhalter 2" descr="Leerer Platzhalter zum Hinzufügen eines Bilds. Klicken Sie auf den Platzhalter, und wählen Sie das hinzuzufügende Bild aus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B39350B-2390-446E-A9B7-7039FF5F8BFC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dirty="0"/>
              <a:t>Textmasterformat durch Klicken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fld id="{6F2776E1-461A-4DC9-8114-421E6B256B0E}" type="datetime1">
              <a:rPr lang="de-DE" smtClean="0"/>
              <a:pPr/>
              <a:t>25.03.2025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68973" y="1818640"/>
            <a:ext cx="10232707" cy="2235200"/>
          </a:xfrm>
        </p:spPr>
        <p:txBody>
          <a:bodyPr rtlCol="0">
            <a:normAutofit/>
          </a:bodyPr>
          <a:lstStyle/>
          <a:p>
            <a:pPr rtl="0"/>
            <a:r>
              <a:rPr lang="de-DE" sz="4000" dirty="0"/>
              <a:t>„Für Kinder geeignet? KI und Kindermedien – Potentiale und Risiken“</a:t>
            </a:r>
            <a:br>
              <a:rPr lang="de-DE" sz="4000" dirty="0"/>
            </a:br>
            <a:br>
              <a:rPr lang="de-DE" sz="1000" dirty="0"/>
            </a:br>
            <a:r>
              <a:rPr lang="de-DE" sz="2800" dirty="0"/>
              <a:t>Eine medienethische Perspektive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68973" y="5582843"/>
            <a:ext cx="7091361" cy="1122757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de-DE" dirty="0"/>
              <a:t>PD Dr. Claudia Paganini</a:t>
            </a:r>
          </a:p>
          <a:p>
            <a:pPr rtl="0"/>
            <a:endParaRPr lang="de-DE" dirty="0"/>
          </a:p>
          <a:p>
            <a:pPr rtl="0"/>
            <a:r>
              <a:rPr lang="de-DE" dirty="0"/>
              <a:t>Erfurt am 19.03.2025, TLM Fachtagung </a:t>
            </a:r>
          </a:p>
          <a:p>
            <a:pPr rt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DDFA-4757-79BD-B631-3D517D3D7B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66C70-C542-5C4D-2032-1DABFBC4C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916" y="483967"/>
            <a:ext cx="3217227" cy="844816"/>
          </a:xfrm>
        </p:spPr>
        <p:txBody>
          <a:bodyPr rtlCol="0"/>
          <a:lstStyle/>
          <a:p>
            <a:pPr rtl="0"/>
            <a:r>
              <a:rPr lang="de-DE" b="1" dirty="0"/>
              <a:t>Selbstwert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4F0572-6385-67AD-8989-EB6DBE027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26343" y="1733006"/>
            <a:ext cx="8178800" cy="4312920"/>
          </a:xfrm>
        </p:spPr>
        <p:txBody>
          <a:bodyPr rtlCol="0">
            <a:normAutofit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Fokus auf bzw. Rückmeldung zu Potentialen, gesunden Anteilen (in Krisensituation)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zur realistischen Einschätzung der eigenen Stärken und Schwächen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Bestätigung für (auch kleine) Fortschritte, kein Bias aufgrund der Persönlichkeitsstruktur der Eltern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„Verzeihen“, wenn Fehler passiert sind, nicht perfekt sein müssen</a:t>
            </a:r>
            <a:endParaRPr lang="de-DE" sz="2500" dirty="0"/>
          </a:p>
        </p:txBody>
      </p:sp>
    </p:spTree>
    <p:extLst>
      <p:ext uri="{BB962C8B-B14F-4D97-AF65-F5344CB8AC3E}">
        <p14:creationId xmlns:p14="http://schemas.microsoft.com/office/powerpoint/2010/main" val="374373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C9BDA3-DA56-7CE3-C667-50219D0402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887FE5-2BA1-07EC-4D92-E4072ABB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9867" y="269476"/>
            <a:ext cx="9424987" cy="722896"/>
          </a:xfrm>
        </p:spPr>
        <p:txBody>
          <a:bodyPr rtlCol="0">
            <a:normAutofit fontScale="90000"/>
          </a:bodyPr>
          <a:lstStyle/>
          <a:p>
            <a:pPr rtl="0"/>
            <a:r>
              <a:rPr lang="de-DE" b="1" dirty="0"/>
              <a:t>Unterstützung bei dysfunktionalen Entwicklungen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96434F-EB43-CD09-AD4E-DD3FAA64A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3920" y="1435100"/>
            <a:ext cx="10881360" cy="3837940"/>
          </a:xfrm>
        </p:spPr>
        <p:txBody>
          <a:bodyPr rtlCol="0">
            <a:normAutofit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Früherkennung verbessert Interventionsmöglichkeiten</a:t>
            </a:r>
          </a:p>
          <a:p>
            <a:pPr rtl="0">
              <a:buFont typeface="Wingdings" panose="05000000000000000000" pitchFamily="2" charset="2"/>
              <a:buChar char="è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Analysetools, automatische Warnsysteme, die problematische Muster melden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Emotionale Unterstützung</a:t>
            </a:r>
          </a:p>
          <a:p>
            <a:pPr rtl="0">
              <a:buFont typeface="Wingdings" panose="05000000000000000000" pitchFamily="2" charset="2"/>
              <a:buChar char="è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Einsatz von empathischer KI, die in belastenden Situationen zuhören und erste Hilfestellungen bieten</a:t>
            </a:r>
          </a:p>
          <a:p>
            <a:pPr rtl="0">
              <a:buFont typeface="Wingdings" panose="05000000000000000000" pitchFamily="2" charset="2"/>
              <a:buChar char="è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Virtuelle Beratungsangebote erleichtern Zugang zu professioneller Hilfe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Förderung von Resilienz</a:t>
            </a:r>
          </a:p>
          <a:p>
            <a:pPr marL="45720" indent="0" rtl="0">
              <a:buNone/>
            </a:pPr>
            <a:endParaRPr lang="de-DE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rtl="0">
              <a:buNone/>
            </a:pPr>
            <a:endParaRPr lang="de-DE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7895DCEC-537E-DE71-63EF-05EFD1C34CB6}"/>
              </a:ext>
            </a:extLst>
          </p:cNvPr>
          <p:cNvSpPr txBox="1">
            <a:spLocks/>
          </p:cNvSpPr>
          <p:nvPr/>
        </p:nvSpPr>
        <p:spPr>
          <a:xfrm>
            <a:off x="2235200" y="5273040"/>
            <a:ext cx="8178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de-DE" sz="2500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325FCAFF-413A-F936-5267-7B042D9DF05B}"/>
              </a:ext>
            </a:extLst>
          </p:cNvPr>
          <p:cNvSpPr txBox="1">
            <a:spLocks/>
          </p:cNvSpPr>
          <p:nvPr/>
        </p:nvSpPr>
        <p:spPr>
          <a:xfrm>
            <a:off x="2580640" y="5110480"/>
            <a:ext cx="5598160" cy="553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è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Selbstwert- und Sinnfindung fördern</a:t>
            </a:r>
          </a:p>
          <a:p>
            <a:pPr>
              <a:buFont typeface="Wingdings" panose="05000000000000000000" pitchFamily="2" charset="2"/>
              <a:buChar char="è"/>
            </a:pPr>
            <a:endParaRPr lang="de-DE" sz="2500" dirty="0"/>
          </a:p>
        </p:txBody>
      </p:sp>
    </p:spTree>
    <p:extLst>
      <p:ext uri="{BB962C8B-B14F-4D97-AF65-F5344CB8AC3E}">
        <p14:creationId xmlns:p14="http://schemas.microsoft.com/office/powerpoint/2010/main" val="3880759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15840" y="4040457"/>
            <a:ext cx="2743201" cy="1332084"/>
          </a:xfrm>
        </p:spPr>
        <p:txBody>
          <a:bodyPr rtlCol="0" anchor="b">
            <a:normAutofit/>
          </a:bodyPr>
          <a:lstStyle/>
          <a:p>
            <a:pPr rtl="0"/>
            <a:r>
              <a:rPr lang="de-DE" dirty="0"/>
              <a:t>Vielen Dank </a:t>
            </a:r>
            <a:br>
              <a:rPr lang="de-DE" dirty="0"/>
            </a:br>
            <a:r>
              <a:rPr lang="de-DE" dirty="0"/>
              <a:t>für Ihre Aufmerksamkeit!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2C41A77-2B22-ACA1-44F5-3B2DC6BAC7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20479097">
            <a:off x="1412784" y="927804"/>
            <a:ext cx="3048381" cy="4328442"/>
          </a:xfrm>
          <a:prstGeom prst="rect">
            <a:avLst/>
          </a:prstGeom>
          <a:noFill/>
        </p:spPr>
      </p:pic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39FA92D-2E99-7712-6475-99466CEBE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18739" y="1088873"/>
            <a:ext cx="4274217" cy="1643441"/>
          </a:xfrm>
        </p:spPr>
        <p:txBody>
          <a:bodyPr>
            <a:noAutofit/>
          </a:bodyPr>
          <a:lstStyle/>
          <a:p>
            <a:r>
              <a:rPr lang="en-US" sz="2200" dirty="0"/>
              <a:t>Und </a:t>
            </a:r>
            <a:r>
              <a:rPr lang="en-US" sz="2200" dirty="0" err="1"/>
              <a:t>zum</a:t>
            </a:r>
            <a:r>
              <a:rPr lang="en-US" sz="2200" dirty="0"/>
              <a:t> </a:t>
            </a:r>
            <a:r>
              <a:rPr lang="en-US" sz="2200" dirty="0" err="1"/>
              <a:t>Weiterlesen</a:t>
            </a:r>
            <a:r>
              <a:rPr lang="en-US" sz="2200" dirty="0"/>
              <a:t>, </a:t>
            </a:r>
            <a:r>
              <a:rPr lang="en-US" sz="2200" dirty="0" err="1"/>
              <a:t>eine</a:t>
            </a:r>
            <a:r>
              <a:rPr lang="en-US" sz="2200" dirty="0"/>
              <a:t> </a:t>
            </a:r>
            <a:r>
              <a:rPr lang="en-US" sz="2200" dirty="0" err="1"/>
              <a:t>etwas</a:t>
            </a:r>
            <a:r>
              <a:rPr lang="en-US" sz="2200" dirty="0"/>
              <a:t> </a:t>
            </a:r>
            <a:r>
              <a:rPr lang="en-US" sz="2200" dirty="0" err="1"/>
              <a:t>andere</a:t>
            </a:r>
            <a:r>
              <a:rPr lang="en-US" sz="2200" dirty="0"/>
              <a:t> </a:t>
            </a:r>
            <a:r>
              <a:rPr lang="en-US" sz="2200" dirty="0" err="1"/>
              <a:t>Thematik</a:t>
            </a:r>
            <a:r>
              <a:rPr lang="en-US" sz="2200" dirty="0"/>
              <a:t>…</a:t>
            </a:r>
          </a:p>
          <a:p>
            <a:endParaRPr lang="en-US" sz="2200" dirty="0"/>
          </a:p>
          <a:p>
            <a:r>
              <a:rPr lang="en-US" sz="2200" dirty="0"/>
              <a:t>Ab 12. Mai </a:t>
            </a:r>
            <a:r>
              <a:rPr lang="en-US" sz="2200" dirty="0" err="1"/>
              <a:t>im</a:t>
            </a:r>
            <a:r>
              <a:rPr lang="en-US" sz="2200" dirty="0"/>
              <a:t> </a:t>
            </a:r>
            <a:r>
              <a:rPr lang="en-US" sz="2200" dirty="0" err="1"/>
              <a:t>Buchhandel</a:t>
            </a:r>
            <a:r>
              <a:rPr lang="en-US" sz="2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7088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49487" y="2753360"/>
            <a:ext cx="6769328" cy="997585"/>
          </a:xfrm>
        </p:spPr>
        <p:txBody>
          <a:bodyPr rtlCol="0">
            <a:normAutofit fontScale="90000"/>
          </a:bodyPr>
          <a:lstStyle/>
          <a:p>
            <a:pPr rtl="0"/>
            <a:r>
              <a:rPr lang="de-DE" sz="4200" dirty="0"/>
              <a:t>Was macht der Kontext aus?</a:t>
            </a:r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14466" y="213360"/>
            <a:ext cx="6451600" cy="838200"/>
          </a:xfrm>
        </p:spPr>
        <p:txBody>
          <a:bodyPr rtlCol="0"/>
          <a:lstStyle/>
          <a:p>
            <a:pPr rtl="0"/>
            <a:r>
              <a:rPr lang="de-DE" b="1" dirty="0"/>
              <a:t>KI zwischen Euphorie und Panik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1" y="1549400"/>
            <a:ext cx="5936932" cy="4114800"/>
          </a:xfrm>
        </p:spPr>
        <p:txBody>
          <a:bodyPr rtlCol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sz="2300" dirty="0"/>
              <a:t>Faszination des Neuen und „Besseren“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300" dirty="0"/>
              <a:t>Mensch will seine Grenzen überwinden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300" dirty="0"/>
              <a:t>Künstlerische Bearbeitungen verfälschen Vorstellung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300" dirty="0" err="1"/>
              <a:t>Technikeuphorie</a:t>
            </a:r>
            <a:r>
              <a:rPr lang="en-US" sz="2300" dirty="0"/>
              <a:t> des </a:t>
            </a:r>
            <a:r>
              <a:rPr lang="de-DE" sz="2300" dirty="0"/>
              <a:t>Trans- und Post-</a:t>
            </a:r>
            <a:br>
              <a:rPr lang="de-DE" sz="2300" dirty="0"/>
            </a:br>
            <a:r>
              <a:rPr lang="de-DE" sz="2300" dirty="0" err="1"/>
              <a:t>humanismus</a:t>
            </a:r>
            <a:r>
              <a:rPr lang="de-DE" sz="2300" dirty="0"/>
              <a:t> -&gt; Kontinuitäts-These, Wunsch nach Selbstoptimierung als </a:t>
            </a:r>
            <a:r>
              <a:rPr lang="de-DE" sz="2300" i="1" dirty="0"/>
              <a:t>conditio </a:t>
            </a:r>
            <a:r>
              <a:rPr lang="de-DE" sz="2300" i="1" dirty="0" err="1"/>
              <a:t>humana</a:t>
            </a:r>
            <a:r>
              <a:rPr lang="de-DE" sz="2300" dirty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300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7D7C5F0E-04BE-C585-E260-EFFB502A4C50}"/>
              </a:ext>
            </a:extLst>
          </p:cNvPr>
          <p:cNvSpPr txBox="1">
            <a:spLocks/>
          </p:cNvSpPr>
          <p:nvPr/>
        </p:nvSpPr>
        <p:spPr>
          <a:xfrm>
            <a:off x="6698933" y="1549400"/>
            <a:ext cx="5199153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300" dirty="0"/>
              <a:t>Neue Technologien rufen regel-mäßig Ängste hervor (kultureller Verfall, Werteverlust, Sucht, Isolation, Aggression)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300" dirty="0"/>
              <a:t>Kulturkonservative Technik-feindlichkeit -&gt; pauschale Verwerfung, da „Verdinglichung“, „Versklavung“, „Abschaffung des Menschen“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300" dirty="0"/>
              <a:t>Romantisierung des „Natürlichen“</a:t>
            </a: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20457884">
            <a:off x="35599" y="776323"/>
            <a:ext cx="4935868" cy="1045839"/>
          </a:xfrm>
        </p:spPr>
        <p:txBody>
          <a:bodyPr rtlCol="0" anchor="b">
            <a:normAutofit/>
          </a:bodyPr>
          <a:lstStyle/>
          <a:p>
            <a:pPr algn="ctr" rtl="0"/>
            <a:r>
              <a:rPr lang="de-DE" b="1" dirty="0"/>
              <a:t>Woher kommen die </a:t>
            </a:r>
            <a:br>
              <a:rPr lang="de-DE" b="1" dirty="0"/>
            </a:br>
            <a:r>
              <a:rPr lang="de-DE" b="1" dirty="0"/>
              <a:t>Emotionen?</a:t>
            </a:r>
          </a:p>
        </p:txBody>
      </p:sp>
      <p:sp>
        <p:nvSpPr>
          <p:cNvPr id="3" name="Textplatzhalter 2"/>
          <p:cNvSpPr>
            <a:spLocks noGrp="1"/>
          </p:cNvSpPr>
          <p:nvPr>
            <p:ph sz="half" idx="1"/>
          </p:nvPr>
        </p:nvSpPr>
        <p:spPr>
          <a:xfrm>
            <a:off x="2270720" y="2169160"/>
            <a:ext cx="4572000" cy="3505200"/>
          </a:xfrm>
        </p:spPr>
        <p:txBody>
          <a:bodyPr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Kontext der Stressforschung: Zebras reagieren nur auf reale Löwen -&gt; Realitäts- und Problemorientierung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KI ist ein „Critical Life Event“ für </a:t>
            </a:r>
            <a:r>
              <a:rPr lang="de-DE" sz="2400" dirty="0" err="1"/>
              <a:t>jede:n</a:t>
            </a:r>
            <a:r>
              <a:rPr lang="de-DE" sz="2400" dirty="0"/>
              <a:t> </a:t>
            </a:r>
            <a:r>
              <a:rPr lang="de-DE" sz="2400" dirty="0" err="1"/>
              <a:t>Einzelne:n</a:t>
            </a:r>
            <a:r>
              <a:rPr lang="de-DE" sz="2400" dirty="0"/>
              <a:t> wie für die verschiedenen Kollektive </a:t>
            </a:r>
            <a:br>
              <a:rPr lang="de-DE" sz="2400" dirty="0"/>
            </a:br>
            <a:r>
              <a:rPr lang="de-DE" sz="2400" dirty="0"/>
              <a:t>-&gt; Krise wahrnehmen und aus Ressourcen fokussieren </a:t>
            </a:r>
          </a:p>
        </p:txBody>
      </p:sp>
      <p:pic>
        <p:nvPicPr>
          <p:cNvPr id="5" name="Picture 2" descr="Quellbild anzeigen">
            <a:extLst>
              <a:ext uri="{FF2B5EF4-FFF2-40B4-BE49-F238E27FC236}">
                <a16:creationId xmlns:a16="http://schemas.microsoft.com/office/drawing/2014/main" id="{A5CB2D17-09DE-4410-446B-564108A6366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98670" y="1295400"/>
            <a:ext cx="4114800" cy="4114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EF9E29-D2DD-856E-C820-A098D64129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72C65-76FC-AD0A-20E7-AFE8CD284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5613" y="2753360"/>
            <a:ext cx="6400801" cy="997585"/>
          </a:xfrm>
        </p:spPr>
        <p:txBody>
          <a:bodyPr rtlCol="0">
            <a:normAutofit/>
          </a:bodyPr>
          <a:lstStyle/>
          <a:p>
            <a:pPr rtl="0"/>
            <a:r>
              <a:rPr lang="de-DE" sz="4200" dirty="0"/>
              <a:t>Was brauchen Kinder?</a:t>
            </a:r>
          </a:p>
        </p:txBody>
      </p:sp>
    </p:spTree>
    <p:extLst>
      <p:ext uri="{BB962C8B-B14F-4D97-AF65-F5344CB8AC3E}">
        <p14:creationId xmlns:p14="http://schemas.microsoft.com/office/powerpoint/2010/main" val="74858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37093" y="848360"/>
            <a:ext cx="7474267" cy="712736"/>
          </a:xfrm>
        </p:spPr>
        <p:txBody>
          <a:bodyPr rtlCol="0"/>
          <a:lstStyle/>
          <a:p>
            <a:pPr rtl="0"/>
            <a:r>
              <a:rPr lang="de-DE" b="1" dirty="0"/>
              <a:t>Grundbedürfnisse</a:t>
            </a:r>
            <a:r>
              <a:rPr lang="de-DE" dirty="0"/>
              <a:t> nach Klaus Grawe</a:t>
            </a:r>
          </a:p>
        </p:txBody>
      </p:sp>
      <p:graphicFrame>
        <p:nvGraphicFramePr>
          <p:cNvPr id="15" name="Inhaltsplatzhalter 14" descr="Aufsteigendes Schrittdiagramm mit 5 aufsteigenden Schritten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209073"/>
              </p:ext>
            </p:extLst>
          </p:nvPr>
        </p:nvGraphicFramePr>
        <p:xfrm>
          <a:off x="2137093" y="189484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5973" y="440424"/>
            <a:ext cx="3217227" cy="844816"/>
          </a:xfrm>
        </p:spPr>
        <p:txBody>
          <a:bodyPr rtlCol="0"/>
          <a:lstStyle/>
          <a:p>
            <a:pPr rtl="0"/>
            <a:r>
              <a:rPr lang="de-DE" b="1" dirty="0"/>
              <a:t>Lust &amp; Unlust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35200" y="1600200"/>
            <a:ext cx="8178800" cy="4114800"/>
          </a:xfrm>
        </p:spPr>
        <p:txBody>
          <a:bodyPr rtlCol="0">
            <a:normAutofit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KI-basierte Spiele und interaktive Anwendungen wecken Freude am Lernen bzw. an diversen Tätigkeiten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Anpassung von Schwierigkeitsgraden, um Frustration zu vermeiden und Erfolgserlebnisse zu ermöglichen</a:t>
            </a:r>
            <a:endParaRPr lang="de-DE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Sofortige Rückmeldungen als Steigerung der intrinsischen Motivation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Visualisierung von Fortschritten fördert Freude und Lust an Weiterentwicklung und neuen Herausforderungen</a:t>
            </a:r>
            <a:endParaRPr lang="de-DE" sz="2500" dirty="0"/>
          </a:p>
        </p:txBody>
      </p:sp>
    </p:spTree>
    <p:extLst>
      <p:ext uri="{BB962C8B-B14F-4D97-AF65-F5344CB8AC3E}">
        <p14:creationId xmlns:p14="http://schemas.microsoft.com/office/powerpoint/2010/main" val="170201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2E8A07-0014-40EA-CD5D-FE09023E4E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A60B1F-C15D-13C0-0288-33466CEB5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973" y="440424"/>
            <a:ext cx="3217227" cy="844816"/>
          </a:xfrm>
        </p:spPr>
        <p:txBody>
          <a:bodyPr rtlCol="0"/>
          <a:lstStyle/>
          <a:p>
            <a:pPr rtl="0"/>
            <a:r>
              <a:rPr lang="de-DE" b="1" dirty="0"/>
              <a:t>Bindung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9B67C2-634A-639A-D15E-08C8EA1B7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35200" y="1722120"/>
            <a:ext cx="8178800" cy="4312920"/>
          </a:xfrm>
        </p:spPr>
        <p:txBody>
          <a:bodyPr rtlCol="0">
            <a:normAutofit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Förderung von gelingenden sozialen Interaktionen</a:t>
            </a:r>
          </a:p>
          <a:p>
            <a:pPr rtl="0">
              <a:buFont typeface="Wingdings" panose="05000000000000000000" pitchFamily="2" charset="2"/>
              <a:buChar char="è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Austausch mit Gleichaltrigen in schwierigen Situationen erleichtern, geschützte Räume schaffen</a:t>
            </a:r>
          </a:p>
          <a:p>
            <a:pPr rtl="0">
              <a:buFont typeface="Wingdings" panose="05000000000000000000" pitchFamily="2" charset="2"/>
              <a:buChar char="è"/>
            </a:pPr>
            <a:r>
              <a:rPr lang="de-DE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Bezugspersonen dabei unterstützen, Kindern ein ausgeglichenes, wertschätzendes Gegenüber zu sein 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Individuelle Begleitung</a:t>
            </a:r>
          </a:p>
          <a:p>
            <a:pPr rtl="0">
              <a:buFont typeface="Wingdings" panose="05000000000000000000" pitchFamily="2" charset="2"/>
              <a:buChar char="è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Kontinuierliche und stabile Begleitung im Alltag</a:t>
            </a:r>
          </a:p>
          <a:p>
            <a:pPr rtl="0">
              <a:buFont typeface="Wingdings" panose="05000000000000000000" pitchFamily="2" charset="2"/>
              <a:buChar char="è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Validierendes Feedback</a:t>
            </a:r>
            <a:endParaRPr lang="de-DE" sz="2500" dirty="0"/>
          </a:p>
        </p:txBody>
      </p:sp>
    </p:spTree>
    <p:extLst>
      <p:ext uri="{BB962C8B-B14F-4D97-AF65-F5344CB8AC3E}">
        <p14:creationId xmlns:p14="http://schemas.microsoft.com/office/powerpoint/2010/main" val="602476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E97A71-39E0-3AF5-7F4F-B4AD89D8DD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AA9AD-6A2A-75EE-9AA8-0141FE14F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973" y="440424"/>
            <a:ext cx="5157787" cy="844816"/>
          </a:xfrm>
        </p:spPr>
        <p:txBody>
          <a:bodyPr rtlCol="0">
            <a:normAutofit/>
          </a:bodyPr>
          <a:lstStyle/>
          <a:p>
            <a:pPr rtl="0"/>
            <a:r>
              <a:rPr lang="de-DE" b="1" dirty="0"/>
              <a:t>Orientierung &amp; Kontrolle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AC392D-5DDB-B59C-C606-31E16962A4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35200" y="1915160"/>
            <a:ext cx="8910320" cy="4312920"/>
          </a:xfrm>
        </p:spPr>
        <p:txBody>
          <a:bodyPr rtlCol="0">
            <a:normAutofit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Ursache-Wirkung-Zusammenhänge verständlich machen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Möglichkeiten schaffen, damit Kinder selbst (informierte) Entscheidungen treffen können 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Verständlich-Machen (z.B. durch Visualisieren) der Auswirkungen des eigenen Handelns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de-DE" sz="2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Individuelle Ziele und Zeitpläne können spielerisch mit Hilfe von Managementsystemen erarbeitet werden </a:t>
            </a:r>
          </a:p>
        </p:txBody>
      </p:sp>
    </p:spTree>
    <p:extLst>
      <p:ext uri="{BB962C8B-B14F-4D97-AF65-F5344CB8AC3E}">
        <p14:creationId xmlns:p14="http://schemas.microsoft.com/office/powerpoint/2010/main" val="1033334291"/>
      </p:ext>
    </p:extLst>
  </p:cSld>
  <p:clrMapOvr>
    <a:masterClrMapping/>
  </p:clrMapOvr>
</p:sld>
</file>

<file path=ppt/theme/theme1.xml><?xml version="1.0" encoding="utf-8"?>
<a:theme xmlns:a="http://schemas.openxmlformats.org/drawingml/2006/main" name="Spielende Kinder 16: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71_TF03461883_TF03461883.potx" id="{B3D269FE-61F8-4DE3-9739-A711B536D887}" vid="{C91B945F-4FA4-49A2-ACF4-FAA502CDF003}"/>
    </a:ext>
  </a:extLst>
</a:theme>
</file>

<file path=ppt/theme/theme2.xml><?xml version="1.0" encoding="utf-8"?>
<a:theme xmlns:a="http://schemas.openxmlformats.org/drawingml/2006/main" name="Office-Design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Bildungspräsentation „Spielende Kinder“ (Grafiken im Cartoonstil, Breitbild)</Template>
  <TotalTime>0</TotalTime>
  <Words>438</Words>
  <Application>Microsoft Office PowerPoint</Application>
  <PresentationFormat>Breitbild</PresentationFormat>
  <Paragraphs>69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Euphemia</vt:lpstr>
      <vt:lpstr>Times New Roman</vt:lpstr>
      <vt:lpstr>Wingdings</vt:lpstr>
      <vt:lpstr>Spielende Kinder 16:9</vt:lpstr>
      <vt:lpstr>„Für Kinder geeignet? KI und Kindermedien – Potentiale und Risiken“  Eine medienethische Perspektive</vt:lpstr>
      <vt:lpstr>Was macht der Kontext aus?</vt:lpstr>
      <vt:lpstr>KI zwischen Euphorie und Panik</vt:lpstr>
      <vt:lpstr>Woher kommen die  Emotionen?</vt:lpstr>
      <vt:lpstr>Was brauchen Kinder?</vt:lpstr>
      <vt:lpstr>Grundbedürfnisse nach Klaus Grawe</vt:lpstr>
      <vt:lpstr>Lust &amp; Unlust</vt:lpstr>
      <vt:lpstr>Bindung</vt:lpstr>
      <vt:lpstr>Orientierung &amp; Kontrolle</vt:lpstr>
      <vt:lpstr>Selbstwert</vt:lpstr>
      <vt:lpstr>Unterstützung bei dysfunktionalen Entwicklungen</vt:lpstr>
      <vt:lpstr>Vielen Dank  für Ihre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„Für Kinder geeignet? KI und Kindermedien – Potentiale und Risiken“  Eine medienethische Perspektive</dc:title>
  <dc:creator>Simone Paganini</dc:creator>
  <cp:lastModifiedBy>Kathrin Post</cp:lastModifiedBy>
  <cp:revision>6</cp:revision>
  <dcterms:created xsi:type="dcterms:W3CDTF">2025-03-18T08:30:18Z</dcterms:created>
  <dcterms:modified xsi:type="dcterms:W3CDTF">2025-03-25T14:56:38Z</dcterms:modified>
</cp:coreProperties>
</file>